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313" r:id="rId4"/>
    <p:sldId id="268" r:id="rId5"/>
    <p:sldId id="314" r:id="rId6"/>
    <p:sldId id="266" r:id="rId7"/>
    <p:sldId id="265" r:id="rId8"/>
    <p:sldId id="264" r:id="rId9"/>
    <p:sldId id="263" r:id="rId10"/>
    <p:sldId id="275" r:id="rId11"/>
    <p:sldId id="274" r:id="rId12"/>
    <p:sldId id="273" r:id="rId13"/>
    <p:sldId id="272" r:id="rId14"/>
    <p:sldId id="271" r:id="rId15"/>
    <p:sldId id="295" r:id="rId16"/>
    <p:sldId id="315" r:id="rId17"/>
    <p:sldId id="297" r:id="rId18"/>
    <p:sldId id="298" r:id="rId19"/>
    <p:sldId id="292" r:id="rId20"/>
    <p:sldId id="293" r:id="rId21"/>
    <p:sldId id="294" r:id="rId22"/>
    <p:sldId id="300" r:id="rId23"/>
    <p:sldId id="301" r:id="rId24"/>
    <p:sldId id="302" r:id="rId25"/>
    <p:sldId id="303" r:id="rId26"/>
    <p:sldId id="296" r:id="rId27"/>
    <p:sldId id="304" r:id="rId28"/>
    <p:sldId id="286" r:id="rId29"/>
    <p:sldId id="307" r:id="rId30"/>
    <p:sldId id="306" r:id="rId31"/>
    <p:sldId id="316" r:id="rId32"/>
    <p:sldId id="308" r:id="rId33"/>
    <p:sldId id="317" r:id="rId34"/>
    <p:sldId id="318" r:id="rId35"/>
    <p:sldId id="310" r:id="rId36"/>
    <p:sldId id="320" r:id="rId37"/>
    <p:sldId id="309" r:id="rId38"/>
    <p:sldId id="312" r:id="rId39"/>
    <p:sldId id="319" r:id="rId40"/>
    <p:sldId id="285" r:id="rId41"/>
    <p:sldId id="284" r:id="rId42"/>
    <p:sldId id="283" r:id="rId43"/>
    <p:sldId id="28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Опыт работы 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МБДОУ детского сада №7 «Ивушка»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«Применение индивидуально-дифференцированного подхода в развитии музыкальности детей дошкольного возраста»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</a:rPr>
              <a:t>Дифференциация по характерным индивидуально-психологическим особенностям детей: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 </a:t>
            </a:r>
            <a:r>
              <a:rPr lang="ru-RU" sz="2700" dirty="0" smtClean="0">
                <a:solidFill>
                  <a:srgbClr val="002060"/>
                </a:solidFill>
              </a:rPr>
              <a:t/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> - по уровню умственного развития (уровню достижений); </a:t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>- возрастному составу (разновозрастные группы); </a:t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>- по полу (мужские, женские, смешанные группы, команды); </a:t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>- личностно-психологическим типам (типу мышления, темпераменту); </a:t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>- уровню здоровья (физкультурные группы, группы ослабленного зрения, слуха); </a:t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>- области интересов (музыкальные, хореографические, языковые, математические и т.д.).</a:t>
            </a:r>
            <a:r>
              <a:rPr lang="ru-RU" sz="3200" dirty="0" smtClean="0"/>
              <a:t>       </a:t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Положительные аспекты уровня умственного развития дифференциации: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– исключаются не оправданные и нецелесообразные для общества «уравниловка» и усреднение детей;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- у воспитателя появляется возможность помогать слабому, уделять внимание сильному; отсутствие в группе отстающих снимает необходимость в снижении общего уровня преподавания;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- появляется возможность более эффективно работать с трудными детьми, плохо адаптирующимися к общественным нормам; реализуется желание сильных детей быстрее и глубже продвигаться в образовании;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- повышается уровень «Я - концепции»: сильные утверждаются в своих способностях, слабые получают возможность испытывать радость от успеха, избавиться от комплекса неполноценности;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- повышается уровень мотивации обучения в сильных группах;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- в группе, где собраны одинаковые дети, ребенку легче обучаться.</a:t>
            </a:r>
            <a:r>
              <a:rPr lang="ru-RU" sz="2000" dirty="0" smtClean="0"/>
              <a:t>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Отрицательные аспекты уровневой дифференциации: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600" dirty="0" smtClean="0">
                <a:solidFill>
                  <a:srgbClr val="002060"/>
                </a:solidFill>
              </a:rPr>
              <a:t>- деление детей по уровню развития негуманно (слабые лишаются возможности тянуться за более сильными, поучать от них помощь, соревноваться с ними; высвечивается социально-экономическое неравенство; перевод в слабые группы воспринимается детьми как унижение их достоинства); </a:t>
            </a:r>
            <a:br>
              <a:rPr lang="ru-RU" sz="2600" dirty="0" smtClean="0">
                <a:solidFill>
                  <a:srgbClr val="002060"/>
                </a:solidFill>
              </a:rPr>
            </a:br>
            <a:r>
              <a:rPr lang="ru-RU" sz="2600" dirty="0" smtClean="0">
                <a:solidFill>
                  <a:srgbClr val="002060"/>
                </a:solidFill>
              </a:rPr>
              <a:t>- несовершенство диагностики приводит порой к тому, что в ряд слабых переводятся неординарные дети; </a:t>
            </a:r>
            <a:br>
              <a:rPr lang="ru-RU" sz="2600" dirty="0" smtClean="0">
                <a:solidFill>
                  <a:srgbClr val="002060"/>
                </a:solidFill>
              </a:rPr>
            </a:br>
            <a:r>
              <a:rPr lang="ru-RU" sz="2600" dirty="0" smtClean="0">
                <a:solidFill>
                  <a:srgbClr val="002060"/>
                </a:solidFill>
              </a:rPr>
              <a:t>- понижается уровень «Я - концепции» (в элитарных группах возникает иллюзия исключительности, эгоистический комплекс; в слабых группах снижается уровень самооценки, появляется установка на фатальность своей слабости); </a:t>
            </a:r>
            <a:br>
              <a:rPr lang="ru-RU" sz="2600" dirty="0" smtClean="0">
                <a:solidFill>
                  <a:srgbClr val="002060"/>
                </a:solidFill>
              </a:rPr>
            </a:br>
            <a:r>
              <a:rPr lang="ru-RU" sz="2600" dirty="0" smtClean="0">
                <a:solidFill>
                  <a:srgbClr val="002060"/>
                </a:solidFill>
              </a:rPr>
              <a:t>- понижается уровень мотивации ученья в слабых группах.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Задачи мониторинга: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 </a:t>
            </a:r>
            <a:r>
              <a:rPr lang="ru-RU" sz="2400" dirty="0" smtClean="0">
                <a:solidFill>
                  <a:srgbClr val="002060"/>
                </a:solidFill>
              </a:rPr>
              <a:t>Сбор, обработка и анализ информации по различным аспектам воспитательно-образовательного процесса;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- Принятие мер по усилению положительных и ослаблению отрицательных факторов, влияющих на воспитательно-образовательный процесс;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- Оценить степень продвижения дошкольника в образовательной программе и эффективность педагогического воздействия;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- Наметить при необходимости индивидуальный маршрут  (</a:t>
            </a:r>
            <a:r>
              <a:rPr lang="ru-RU" sz="2400" b="1" dirty="0" smtClean="0">
                <a:solidFill>
                  <a:srgbClr val="002060"/>
                </a:solidFill>
              </a:rPr>
              <a:t>для  детей - инвалидов обязательно) </a:t>
            </a:r>
            <a:r>
              <a:rPr lang="ru-RU" sz="2400" dirty="0" smtClean="0">
                <a:solidFill>
                  <a:srgbClr val="002060"/>
                </a:solidFill>
              </a:rPr>
              <a:t>образовательной работы для максимального раскрытия детской личности.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3938"/>
          <a:stretch>
            <a:fillRect/>
          </a:stretch>
        </p:blipFill>
        <p:spPr bwMode="auto">
          <a:xfrm>
            <a:off x="4788024" y="764704"/>
            <a:ext cx="3568019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r="3420"/>
          <a:stretch>
            <a:fillRect/>
          </a:stretch>
        </p:blipFill>
        <p:spPr bwMode="auto">
          <a:xfrm>
            <a:off x="971600" y="692696"/>
            <a:ext cx="363779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r="3172" b="762"/>
          <a:stretch>
            <a:fillRect/>
          </a:stretch>
        </p:blipFill>
        <p:spPr bwMode="auto">
          <a:xfrm>
            <a:off x="899592" y="836712"/>
            <a:ext cx="331783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r="4255"/>
          <a:stretch>
            <a:fillRect/>
          </a:stretch>
        </p:blipFill>
        <p:spPr bwMode="auto">
          <a:xfrm>
            <a:off x="4499992" y="1002809"/>
            <a:ext cx="3240360" cy="465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45365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508104" y="1124744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Интегрированное занятие «Знакомство с картиной Б.М. </a:t>
            </a:r>
            <a:r>
              <a:rPr lang="ru-RU" b="1" dirty="0" err="1" smtClean="0">
                <a:solidFill>
                  <a:srgbClr val="002060"/>
                </a:solidFill>
              </a:rPr>
              <a:t>Кустодиева</a:t>
            </a:r>
            <a:r>
              <a:rPr lang="ru-RU" b="1" dirty="0" smtClean="0">
                <a:solidFill>
                  <a:srgbClr val="002060"/>
                </a:solidFill>
              </a:rPr>
              <a:t> «Масленица»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 l="14593" b="4851"/>
          <a:stretch>
            <a:fillRect/>
          </a:stretch>
        </p:blipFill>
        <p:spPr bwMode="auto">
          <a:xfrm>
            <a:off x="4499992" y="3068960"/>
            <a:ext cx="4427984" cy="341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83568" y="436510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Музыка в свободной деятельности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Первая группа 12% воспитанников </a:t>
            </a: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–это «сложные» дети  без нормативно оформленного диагноза, 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- дети с ограниченными возможностями здоровья, в нашем учреждении это дети с тяжёлыми нарушениями речи 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- дети-инвалиды. </a:t>
            </a:r>
            <a:br>
              <a:rPr lang="ru-RU" sz="2800" dirty="0" smtClean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968552" cy="33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436096" y="191683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Пение с движениями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140968"/>
            <a:ext cx="496599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23528" y="443711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Игра на детских музыкальных инструментах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5269839" cy="351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940152" y="1772817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Пальчиковая игра</a:t>
            </a:r>
          </a:p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284983"/>
            <a:ext cx="4680520" cy="312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827584" y="4941168"/>
            <a:ext cx="2722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Дыхательная гимнастика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936" y="485056"/>
            <a:ext cx="5269839" cy="351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rvdku.ru/wp-content/uploads/2019/08/05rit4pj.jpg"/>
          <p:cNvPicPr>
            <a:picLocks noChangeAspect="1" noChangeArrowheads="1"/>
          </p:cNvPicPr>
          <p:nvPr/>
        </p:nvPicPr>
        <p:blipFill>
          <a:blip r:embed="rId2" cstate="print"/>
          <a:srcRect r="189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7"/>
            <a:ext cx="4968552" cy="3312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940152" y="1772817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Пальчиковая игра с музыкальным сопровождением</a:t>
            </a:r>
          </a:p>
          <a:p>
            <a:pPr algn="ctr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924944"/>
            <a:ext cx="5238750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83568" y="4437112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err="1" smtClean="0">
                <a:solidFill>
                  <a:srgbClr val="002060"/>
                </a:solidFill>
              </a:rPr>
              <a:t>Логоритмические</a:t>
            </a:r>
            <a:r>
              <a:rPr lang="ru-RU" b="1" dirty="0" smtClean="0">
                <a:solidFill>
                  <a:srgbClr val="002060"/>
                </a:solidFill>
              </a:rPr>
              <a:t> упражнения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d.multiurok.ru/html/2018/12/31/s_5c29435aadf3e/1039634_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5055000" cy="3385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309" t="3594" r="12929" b="53001"/>
          <a:stretch>
            <a:fillRect/>
          </a:stretch>
        </p:blipFill>
        <p:spPr bwMode="auto">
          <a:xfrm>
            <a:off x="4211960" y="3284984"/>
            <a:ext cx="451988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580112" y="98072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Ручные знаки 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по Г. Струве</a:t>
            </a:r>
          </a:p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4509120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Мнемотехническая таблица «Скользящие движения вверх и вниз»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344816" cy="4896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835696" y="5373216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Показ высоты звука рукой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7897185" cy="526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835696" y="5805264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Упражнение «Задуть свечу»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7"/>
            <a:ext cx="7920880" cy="5285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19672" y="551723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Логоритмические</a:t>
            </a:r>
            <a:r>
              <a:rPr lang="ru-RU" b="1" dirty="0" smtClean="0">
                <a:solidFill>
                  <a:srgbClr val="002060"/>
                </a:solidFill>
              </a:rPr>
              <a:t> упражнения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Вторая группа – это 88%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дети, успешно усваивающие образовательную программу в рамках стандарта дошкольного образования.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Индивидуальный подход предполагает постоянное варьирование заданий на занятии, использование заданий различной сложности.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Для одних детей использование заданий повышенной сложности.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Для других – временно-облегченное (использование таких приемов, как поощрение, подбадривание; применение заданий, заранее рассчитанных на успешное выполнение), таким образом, каждый ребенок выполняет то задание, которое ему посильно.</a:t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Приемы индивидуально-дифференцированного подхода при обучении пению: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1) пение фраз песен по подгруппам;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2) пение без сопровождения;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3) постоянное усложнение и вариативность певческих заданий;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4) игровые приемы (в основном, в форме «эхо»);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5) чередование пения «вслух» и «про себя»;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6) моделирование направления движения мелодии;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7) выполнение песен с простейшим ритмическим сопровождением на детских музыкальных инструментах;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8) исполнение мелодического аккомпанемента.</a:t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5238750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924944"/>
            <a:ext cx="5238750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3528" y="4509120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Упражнение «Простучи песенку»</a:t>
            </a:r>
          </a:p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24128" y="1340768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Упражнение «Повтори ритмический рисунок»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332656"/>
            <a:ext cx="8280920" cy="61206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smtClean="0">
                <a:solidFill>
                  <a:srgbClr val="002060"/>
                </a:solidFill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924944"/>
            <a:ext cx="2323322" cy="309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484784"/>
            <a:ext cx="2448272" cy="323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курс «Синтез искусств»</a:t>
            </a:r>
            <a:endParaRPr lang="ru-RU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924944"/>
            <a:ext cx="2304256" cy="308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Цель  курса «Синтез искусств»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dirty="0" smtClean="0"/>
              <a:t> 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-</a:t>
            </a:r>
            <a:r>
              <a:rPr lang="ru-RU" sz="2800" dirty="0" err="1" smtClean="0">
                <a:solidFill>
                  <a:srgbClr val="002060"/>
                </a:solidFill>
              </a:rPr>
              <a:t>общеэстетическое</a:t>
            </a:r>
            <a:r>
              <a:rPr lang="ru-RU" sz="2800" dirty="0" smtClean="0">
                <a:solidFill>
                  <a:srgbClr val="002060"/>
                </a:solidFill>
              </a:rPr>
              <a:t> развитие дошкольников средствами изобразительной художественно-творческой деятельности,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 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-приобщение к достижениям мировой художественной культуры в контексте различных видов искусства.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100" dirty="0" smtClean="0">
                <a:solidFill>
                  <a:srgbClr val="002060"/>
                </a:solidFill>
              </a:rPr>
              <a:t>«Ребенок по своим особенностям способен к тому, чтобы начать какой-то новый цикл обучения, недоступный для него до этого. Он способен это обучение проходить по какой-то программе, но вместе с тем саму программу он по природе своей, по своим интересам, по уровню своего мышления может усвоить в меру того, в меру чего она является его собственной программой». (Л.С. </a:t>
            </a:r>
            <a:r>
              <a:rPr lang="ru-RU" sz="3100" dirty="0" err="1" smtClean="0">
                <a:solidFill>
                  <a:srgbClr val="002060"/>
                </a:solidFill>
              </a:rPr>
              <a:t>Выготский</a:t>
            </a:r>
            <a:r>
              <a:rPr lang="ru-RU" sz="3100" dirty="0" smtClean="0">
                <a:solidFill>
                  <a:srgbClr val="002060"/>
                </a:solidFill>
              </a:rPr>
              <a:t>) </a:t>
            </a:r>
            <a:endParaRPr lang="ru-RU" sz="3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332656"/>
            <a:ext cx="8280920" cy="61206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smtClean="0">
                <a:solidFill>
                  <a:srgbClr val="002060"/>
                </a:solidFill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Линия-мелодия-движение</a:t>
            </a:r>
            <a:endParaRPr lang="ru-RU" sz="36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t="915" r="6140" b="13967"/>
          <a:stretch>
            <a:fillRect/>
          </a:stretch>
        </p:blipFill>
        <p:spPr bwMode="auto">
          <a:xfrm>
            <a:off x="755576" y="1484784"/>
            <a:ext cx="3707904" cy="462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t="2746" r="8421" b="14882"/>
          <a:stretch>
            <a:fillRect/>
          </a:stretch>
        </p:blipFill>
        <p:spPr bwMode="auto">
          <a:xfrm>
            <a:off x="4788024" y="1484784"/>
            <a:ext cx="37217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vushka7-mv.ru/media/begunova/IMG_1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824536" cy="361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004048" y="1268760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Защита проекта «Приключения непослушного колобка»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0420" name="Picture 4" descr="http://ivushka7-mv.ru/media/Himohkina/535ae79c-1668-4768-b68b-5eed8aa4d175.jpg"/>
          <p:cNvPicPr>
            <a:picLocks noChangeAspect="1" noChangeArrowheads="1"/>
          </p:cNvPicPr>
          <p:nvPr/>
        </p:nvPicPr>
        <p:blipFill>
          <a:blip r:embed="rId3" cstate="print"/>
          <a:srcRect l="13473" t="12848" r="8152"/>
          <a:stretch>
            <a:fillRect/>
          </a:stretch>
        </p:blipFill>
        <p:spPr bwMode="auto">
          <a:xfrm>
            <a:off x="3707904" y="2924943"/>
            <a:ext cx="5112568" cy="3793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51520" y="465313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Защита проекта «Удивительный мир насекомых»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260648"/>
            <a:ext cx="8280920" cy="61206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smtClean="0">
                <a:solidFill>
                  <a:srgbClr val="002060"/>
                </a:solidFill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solidFill>
                  <a:srgbClr val="002060"/>
                </a:solidFill>
              </a:rPr>
              <a:t>Третья группа </a:t>
            </a:r>
            <a:r>
              <a:rPr lang="ru-RU" sz="3200" dirty="0" smtClean="0">
                <a:solidFill>
                  <a:srgbClr val="002060"/>
                </a:solidFill>
              </a:rPr>
              <a:t>– это дети, которые выделяются яркими, очевидными иногда выдающимися достижениями в той или иной деятельности. По другому – одарённые дети.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В практической работе с детьми вместо понятия «одаренный ребенок» следует использовать понятие «признаки одаренности ребенка» или «ребенок с признаками одаренности». 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ivushka7-mv.ru/media/images/8marta/IMG_78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5031556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2" name="Picture 4" descr="http://ivushka7-mv.ru/media/images/ocen%202018/UH0A9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068960"/>
            <a:ext cx="5184575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508104" y="126876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Исполнение песни 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«Весенняя капель»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4581128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Защита проекта «Приключения непослушного колобка»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ivushka7-mv.ru/media/images/8%20marta%202019/IMG-20190312-WA0012.jpg"/>
          <p:cNvPicPr>
            <a:picLocks noChangeAspect="1" noChangeArrowheads="1"/>
          </p:cNvPicPr>
          <p:nvPr/>
        </p:nvPicPr>
        <p:blipFill>
          <a:blip r:embed="rId2" cstate="print"/>
          <a:srcRect l="18750"/>
          <a:stretch>
            <a:fillRect/>
          </a:stretch>
        </p:blipFill>
        <p:spPr bwMode="auto">
          <a:xfrm>
            <a:off x="395536" y="260648"/>
            <a:ext cx="499255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8" name="Picture 4" descr="http://ivushka7-mv.ru/media/images/8%20marta%202019/IMG-20190312-WA0015.jpg"/>
          <p:cNvPicPr>
            <a:picLocks noChangeAspect="1" noChangeArrowheads="1"/>
          </p:cNvPicPr>
          <p:nvPr/>
        </p:nvPicPr>
        <p:blipFill>
          <a:blip r:embed="rId3" cstate="print"/>
          <a:srcRect t="44900"/>
          <a:stretch>
            <a:fillRect/>
          </a:stretch>
        </p:blipFill>
        <p:spPr bwMode="auto">
          <a:xfrm>
            <a:off x="3851920" y="2852936"/>
            <a:ext cx="5172075" cy="3799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508104" y="1268761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«Широкая Масленица»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472514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«Весёлые Матрёшки»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http://ivushka7-mv.ru/media/file/ikologiya/%D0%A0%D0%B8%D1%81%D1%83%D0%BD%D0%BE%D0%BA%20(14).jpg"/>
          <p:cNvPicPr>
            <a:picLocks noChangeAspect="1" noChangeArrowheads="1"/>
          </p:cNvPicPr>
          <p:nvPr/>
        </p:nvPicPr>
        <p:blipFill>
          <a:blip r:embed="rId2" cstate="print"/>
          <a:srcRect l="14400" t="43856" r="16481" b="22730"/>
          <a:stretch>
            <a:fillRect/>
          </a:stretch>
        </p:blipFill>
        <p:spPr bwMode="auto">
          <a:xfrm>
            <a:off x="179512" y="188640"/>
            <a:ext cx="529258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508104" y="1052736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Экологический фестиваль</a:t>
            </a:r>
          </a:p>
          <a:p>
            <a:pPr lvl="0"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218" name="Picture 2" descr="http://ivushka7-mv.ru/media/file/ikologiya/%D0%A0%D0%B8%D1%81%D1%83%D0%BD%D0%BE%D0%BA%20(11).jpg"/>
          <p:cNvPicPr>
            <a:picLocks noChangeAspect="1" noChangeArrowheads="1"/>
          </p:cNvPicPr>
          <p:nvPr/>
        </p:nvPicPr>
        <p:blipFill>
          <a:blip r:embed="rId3" cstate="print"/>
          <a:srcRect l="12960" r="17921" b="66586"/>
          <a:stretch>
            <a:fillRect/>
          </a:stretch>
        </p:blipFill>
        <p:spPr bwMode="auto">
          <a:xfrm>
            <a:off x="3923928" y="3140968"/>
            <a:ext cx="4752528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405" r="5315" b="10272"/>
          <a:stretch>
            <a:fillRect/>
          </a:stretch>
        </p:blipFill>
        <p:spPr bwMode="auto">
          <a:xfrm>
            <a:off x="395536" y="404664"/>
            <a:ext cx="5684858" cy="284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r="10245"/>
          <a:stretch>
            <a:fillRect/>
          </a:stretch>
        </p:blipFill>
        <p:spPr bwMode="auto">
          <a:xfrm>
            <a:off x="3635896" y="3140968"/>
            <a:ext cx="5357581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95536" y="4077072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Итоговый концерт в Доме детского творчества</a:t>
            </a:r>
          </a:p>
          <a:p>
            <a:pPr lvl="0" algn="ctr"/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vushka7-mv.ru/media/images/noviy%20god%202018/IMG-20190116-WA0026.jpg"/>
          <p:cNvPicPr>
            <a:picLocks noChangeAspect="1" noChangeArrowheads="1"/>
          </p:cNvPicPr>
          <p:nvPr/>
        </p:nvPicPr>
        <p:blipFill>
          <a:blip r:embed="rId2" cstate="print"/>
          <a:srcRect l="7712" r="12083"/>
          <a:stretch>
            <a:fillRect/>
          </a:stretch>
        </p:blipFill>
        <p:spPr bwMode="auto">
          <a:xfrm>
            <a:off x="611560" y="260648"/>
            <a:ext cx="4108732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ttp://ivushka7-mv.ru/media/images/ocen%202018/IMG-20181110-WA0049.jpg"/>
          <p:cNvPicPr>
            <a:picLocks noChangeAspect="1" noChangeArrowheads="1"/>
          </p:cNvPicPr>
          <p:nvPr/>
        </p:nvPicPr>
        <p:blipFill>
          <a:blip r:embed="rId3" cstate="print"/>
          <a:srcRect l="18099" t="10442" r="12289" b="37349"/>
          <a:stretch>
            <a:fillRect/>
          </a:stretch>
        </p:blipFill>
        <p:spPr bwMode="auto">
          <a:xfrm>
            <a:off x="4572000" y="2348880"/>
            <a:ext cx="4104456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11560" y="515719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Фрагмент музыкального спектакля «Морковкина свадьба».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48" y="83671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Дуэт «Вальс новогодних ёлочек»</a:t>
            </a:r>
          </a:p>
          <a:p>
            <a:pPr lvl="0" algn="ctr"/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 cstate="print"/>
          <a:srcRect r="3922"/>
          <a:stretch>
            <a:fillRect/>
          </a:stretch>
        </p:blipFill>
        <p:spPr bwMode="auto">
          <a:xfrm>
            <a:off x="323850" y="4192588"/>
            <a:ext cx="3527425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3" cstate="print"/>
          <a:srcRect l="15482"/>
          <a:stretch>
            <a:fillRect/>
          </a:stretch>
        </p:blipFill>
        <p:spPr bwMode="auto">
          <a:xfrm>
            <a:off x="395288" y="1125538"/>
            <a:ext cx="34575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196975"/>
            <a:ext cx="3871913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4149725"/>
            <a:ext cx="38163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Творческий проект «Фабрика звёзд «Ивушка»</a:t>
            </a:r>
            <a:endParaRPr lang="ru-RU" sz="36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331640" y="3573016"/>
            <a:ext cx="604867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Переживания родителей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5715000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24944"/>
            <a:ext cx="4928662" cy="3696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56176" y="1052736"/>
            <a:ext cx="2664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«Фабрика звёзд «Ивушка» – 2018»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99592" y="4869160"/>
            <a:ext cx="2664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«Фабрика звёзд «Ивушка» – 2019»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Федеральный государственный образовательный стандарт дошкольного образования указывает на важность социализации и индивидуализации развития детей дошкольного возраста.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b="1" cap="all" dirty="0" smtClean="0"/>
              <a:t> </a:t>
            </a:r>
            <a:br>
              <a:rPr lang="ru-RU" sz="3200" b="1" cap="all" dirty="0" smtClean="0"/>
            </a:br>
            <a:r>
              <a:rPr lang="ru-RU" sz="1400" cap="all" dirty="0" smtClean="0">
                <a:solidFill>
                  <a:srgbClr val="002060"/>
                </a:solidFill>
              </a:rPr>
              <a:t>ПРИКАЗ  МИНИСТЕРСТВА  ОБРАЗОВАНИЯ И НАУКИ РФ </a:t>
            </a:r>
            <a:br>
              <a:rPr lang="ru-RU" sz="1400" cap="all" dirty="0" smtClean="0">
                <a:solidFill>
                  <a:srgbClr val="002060"/>
                </a:solidFill>
              </a:rPr>
            </a:br>
            <a:r>
              <a:rPr lang="ru-RU" sz="1400" cap="all" dirty="0" smtClean="0">
                <a:solidFill>
                  <a:srgbClr val="002060"/>
                </a:solidFill>
              </a:rPr>
              <a:t>ОТ 17 ОКТЯБРЯ 2013 Г. N 1155 "ОБ УТВЕРЖДЕНИИ ФЕДЕРАЛЬНОГО ГОСУДАРСТВЕННОГО ОБРАЗОВАТЕЛЬНОГО СТАНДАРТА ДОШКОЛЬНОГО ОБРАЗОВАНИЯ"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Принцип «</a:t>
            </a:r>
            <a:r>
              <a:rPr lang="ru-RU" sz="2800" dirty="0" err="1" smtClean="0">
                <a:solidFill>
                  <a:srgbClr val="002060"/>
                </a:solidFill>
              </a:rPr>
              <a:t>Мини-макса</a:t>
            </a:r>
            <a:r>
              <a:rPr lang="ru-RU" sz="2800" dirty="0" smtClean="0">
                <a:solidFill>
                  <a:srgbClr val="002060"/>
                </a:solidFill>
              </a:rPr>
              <a:t>»- максимум содержания, даже сверх программы для тех, кто может и хочет научиться (в том числе и музыкально одарённых детей, не имеющих возможность обучаться дополнительно) и программный минимум – для всех с учётом природных способностей и психолого-физиологического развития.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                      А.А. Леонтьев «Педагогика здравого смысла»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rgbClr val="002060"/>
                </a:solidFill>
              </a:rPr>
              <a:t>Данный подход позволяет не просто реализовать индивидуально-дифференцированный принцип в отборе содержания и применении технологий и методик музыкального развития детей, но и, по нашему мнению, является эффективным в достижении результатов: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-благотворно влияет на компенсаторные функции детей с ОВЗ, даёт толчок в устранении недостатков в развитии, позволяет проявить себя, как творчески-формирующуюся личность;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 </a:t>
            </a:r>
            <a:br>
              <a:rPr lang="ru-RU" sz="3200" dirty="0" smtClean="0"/>
            </a:br>
            <a:r>
              <a:rPr lang="ru-RU" sz="3200" dirty="0" smtClean="0"/>
              <a:t> </a:t>
            </a:r>
            <a:br>
              <a:rPr lang="ru-RU" sz="3200" dirty="0" smtClean="0"/>
            </a:br>
            <a:r>
              <a:rPr lang="ru-RU" sz="3200" dirty="0" smtClean="0"/>
              <a:t> </a:t>
            </a:r>
            <a:br>
              <a:rPr lang="ru-RU" sz="3200" dirty="0" smtClean="0"/>
            </a:br>
            <a:r>
              <a:rPr lang="ru-RU" sz="3200" dirty="0" smtClean="0"/>
              <a:t> </a:t>
            </a:r>
            <a:endParaRPr lang="ru-RU" sz="32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ts val="2500"/>
              </a:lnSpc>
            </a:pPr>
            <a:r>
              <a:rPr lang="ru-RU" sz="3200" dirty="0" smtClean="0">
                <a:solidFill>
                  <a:srgbClr val="002060"/>
                </a:solidFill>
              </a:rPr>
              <a:t>- </a:t>
            </a:r>
            <a:r>
              <a:rPr lang="ru-RU" sz="2900" dirty="0" smtClean="0">
                <a:solidFill>
                  <a:srgbClr val="002060"/>
                </a:solidFill>
              </a:rPr>
              <a:t>обеспечивает подготовленность дошкольников, в соответствии с собственным темпом усвоения материала и с учетом индивидуальных особенностей восприятия;</a:t>
            </a:r>
            <a:br>
              <a:rPr lang="ru-RU" sz="2900" dirty="0" smtClean="0">
                <a:solidFill>
                  <a:srgbClr val="002060"/>
                </a:solidFill>
              </a:rPr>
            </a:br>
            <a:r>
              <a:rPr lang="ru-RU" sz="2900" dirty="0" smtClean="0">
                <a:solidFill>
                  <a:srgbClr val="002060"/>
                </a:solidFill>
              </a:rPr>
              <a:t/>
            </a:r>
            <a:br>
              <a:rPr lang="ru-RU" sz="2900" dirty="0" smtClean="0">
                <a:solidFill>
                  <a:srgbClr val="002060"/>
                </a:solidFill>
              </a:rPr>
            </a:br>
            <a:r>
              <a:rPr lang="ru-RU" sz="2900" dirty="0" smtClean="0">
                <a:solidFill>
                  <a:srgbClr val="002060"/>
                </a:solidFill>
              </a:rPr>
              <a:t> - предупреждает возможное отставание и ликвидации пробелов в знаниях и умениях, приобретенных ранее; </a:t>
            </a:r>
            <a:br>
              <a:rPr lang="ru-RU" sz="2900" dirty="0" smtClean="0">
                <a:solidFill>
                  <a:srgbClr val="002060"/>
                </a:solidFill>
              </a:rPr>
            </a:br>
            <a:r>
              <a:rPr lang="ru-RU" sz="2900" dirty="0" smtClean="0">
                <a:solidFill>
                  <a:srgbClr val="002060"/>
                </a:solidFill>
              </a:rPr>
              <a:t/>
            </a:r>
            <a:br>
              <a:rPr lang="ru-RU" sz="2900" dirty="0" smtClean="0">
                <a:solidFill>
                  <a:srgbClr val="002060"/>
                </a:solidFill>
              </a:rPr>
            </a:br>
            <a:r>
              <a:rPr lang="ru-RU" sz="2900" dirty="0" smtClean="0">
                <a:solidFill>
                  <a:srgbClr val="002060"/>
                </a:solidFill>
              </a:rPr>
              <a:t>- развивает самостоятельность в решении обучающих и творческих задач; </a:t>
            </a:r>
            <a:br>
              <a:rPr lang="ru-RU" sz="2900" dirty="0" smtClean="0">
                <a:solidFill>
                  <a:srgbClr val="002060"/>
                </a:solidFill>
              </a:rPr>
            </a:br>
            <a:r>
              <a:rPr lang="ru-RU" sz="2900" dirty="0" smtClean="0">
                <a:solidFill>
                  <a:srgbClr val="002060"/>
                </a:solidFill>
              </a:rPr>
              <a:t/>
            </a:r>
            <a:br>
              <a:rPr lang="ru-RU" sz="2900" dirty="0" smtClean="0">
                <a:solidFill>
                  <a:srgbClr val="002060"/>
                </a:solidFill>
              </a:rPr>
            </a:br>
            <a:r>
              <a:rPr lang="ru-RU" sz="2900" dirty="0" smtClean="0">
                <a:solidFill>
                  <a:srgbClr val="002060"/>
                </a:solidFill>
              </a:rPr>
              <a:t>- формирует устойчивый интерес к тому или иному виду музыкальной деятельности; </a:t>
            </a:r>
            <a:br>
              <a:rPr lang="ru-RU" sz="2900" dirty="0" smtClean="0">
                <a:solidFill>
                  <a:srgbClr val="002060"/>
                </a:solidFill>
              </a:rPr>
            </a:br>
            <a:r>
              <a:rPr lang="ru-RU" sz="2900" dirty="0" smtClean="0">
                <a:solidFill>
                  <a:srgbClr val="002060"/>
                </a:solidFill>
              </a:rPr>
              <a:t>- обеспечивает полноценную подготовку к обучению в школе.</a:t>
            </a:r>
            <a:endParaRPr lang="ru-RU" sz="29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2060"/>
                </a:solidFill>
              </a:rPr>
              <a:t>Спасибо за внимание!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</a:rPr>
              <a:t>Цели и задачи музыкального развития, отвечающие насущным запросам ребёнка: </a:t>
            </a:r>
            <a:r>
              <a:rPr lang="ru-RU" sz="2600" dirty="0" smtClean="0">
                <a:solidFill>
                  <a:srgbClr val="002060"/>
                </a:solidFill>
              </a:rPr>
              <a:t/>
            </a:r>
            <a:br>
              <a:rPr lang="ru-RU" sz="2600" dirty="0" smtClean="0">
                <a:solidFill>
                  <a:srgbClr val="002060"/>
                </a:solidFill>
              </a:rPr>
            </a:br>
            <a:r>
              <a:rPr lang="ru-RU" sz="2600" dirty="0" smtClean="0">
                <a:solidFill>
                  <a:srgbClr val="002060"/>
                </a:solidFill>
              </a:rPr>
              <a:t>● создание музыкальным руководителем условий, предоставляющих возможности каждому ребенку проявить свои индивидуальные способности при общении с музыкой; </a:t>
            </a:r>
            <a:br>
              <a:rPr lang="ru-RU" sz="2600" dirty="0" smtClean="0">
                <a:solidFill>
                  <a:srgbClr val="002060"/>
                </a:solidFill>
              </a:rPr>
            </a:br>
            <a:r>
              <a:rPr lang="ru-RU" sz="2600" dirty="0" smtClean="0">
                <a:solidFill>
                  <a:srgbClr val="002060"/>
                </a:solidFill>
              </a:rPr>
              <a:t>● творческое развитие природной музыкальности ребенка; </a:t>
            </a:r>
            <a:br>
              <a:rPr lang="ru-RU" sz="2600" dirty="0" smtClean="0">
                <a:solidFill>
                  <a:srgbClr val="002060"/>
                </a:solidFill>
              </a:rPr>
            </a:br>
            <a:r>
              <a:rPr lang="ru-RU" sz="2600" dirty="0" smtClean="0">
                <a:solidFill>
                  <a:srgbClr val="002060"/>
                </a:solidFill>
              </a:rPr>
              <a:t>● высвобождение первичной креативности, создание условий для спонтанных творческих проявлений; </a:t>
            </a:r>
            <a:br>
              <a:rPr lang="ru-RU" sz="2600" dirty="0" smtClean="0">
                <a:solidFill>
                  <a:srgbClr val="002060"/>
                </a:solidFill>
              </a:rPr>
            </a:br>
            <a:r>
              <a:rPr lang="ru-RU" sz="2600" dirty="0" smtClean="0">
                <a:solidFill>
                  <a:srgbClr val="002060"/>
                </a:solidFill>
              </a:rPr>
              <a:t>● помощь в формировании внутреннего мира и самопознании (эмоционально-психическое развитие и психокоррекция).           </a:t>
            </a:r>
            <a:endParaRPr lang="ru-RU" sz="2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Дифференциация в переводе с латинского «</a:t>
            </a:r>
            <a:r>
              <a:rPr lang="ru-RU" sz="2800" dirty="0" err="1" smtClean="0">
                <a:solidFill>
                  <a:srgbClr val="002060"/>
                </a:solidFill>
              </a:rPr>
              <a:t>difference</a:t>
            </a:r>
            <a:r>
              <a:rPr lang="ru-RU" sz="2800" dirty="0" smtClean="0">
                <a:solidFill>
                  <a:srgbClr val="002060"/>
                </a:solidFill>
              </a:rPr>
              <a:t>» означает разделение, расслоение целого на различные части, формы, ступени.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 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Дифференцированное обучение - это форма организации образовательного процесса, при которой педагог, а в данном случае, музыкальный руководитель, работая с группой детей, учитывает наличие у них каких-либо значимых для учебного процесса качеств (гомогенная группа) и это также часть общей дидактической системы, которая обеспечивает специализацию образовательного процесса для различных групп детей. 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Дифференциация обучения (дифференцированный подход в обучении) - это создание разнообразных условий обучения для различных образовательных учреждений, групп с целью учета особенностей их контингента; это комплекс методических, психолого-педагогических и организационно-управленческих мероприятий, обеспечивающих обучение в гомогенных группах.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Цель дифференциации: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- обучение каждого на уровне его возможностей, способностей;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- адаптация обучения к особенностям различных групп детей.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seamless-pattern-of-doodle-musical-instrument-in-color-vector-id885812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0486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rgbClr val="002060"/>
                </a:solidFill>
              </a:rPr>
              <a:t>Цели дифференциации по И.Унту : </a:t>
            </a:r>
            <a:r>
              <a:rPr lang="ru-RU" sz="2700" dirty="0" smtClean="0">
                <a:solidFill>
                  <a:srgbClr val="002060"/>
                </a:solidFill>
              </a:rPr>
              <a:t/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>– обучающая цель - содействие реализации учебно-воспитательных программ посредством повышения уровня знаний и навыков каждого ребенка в отдельности, уменьшение его отставания, углубление и расширение знаний исходя из интересов и способностей умственного и психологического развития; </a:t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>– развивающая цель - формирование и развитие логического мышления дошкольников, умение трудиться при опоре на зону ближайшего развития; </a:t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>– воспитывающая цель - создание предпосылок для развития интересов и способностей ребенка.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453</Words>
  <Application>Microsoft Office PowerPoint</Application>
  <PresentationFormat>Экран (4:3)</PresentationFormat>
  <Paragraphs>57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Опыт работы  МБДОУ детского сада №7 «Ивушка»   «Применение индивидуально-дифференцированного подхода в развитии музыкальности детей дошкольного возраста»   </vt:lpstr>
      <vt:lpstr>Слайд 2</vt:lpstr>
      <vt:lpstr>«Ребенок по своим особенностям способен к тому, чтобы начать какой-то новый цикл обучения, недоступный для него до этого. Он способен это обучение проходить по какой-то программе, но вместе с тем саму программу он по природе своей, по своим интересам, по уровню своего мышления может усвоить в меру того, в меру чего она является его собственной программой». (Л.С. Выготский) </vt:lpstr>
      <vt:lpstr>Федеральный государственный образовательный стандарт дошкольного образования указывает на важность социализации и индивидуализации развития детей дошкольного возраста.     ПРИКАЗ  МИНИСТЕРСТВА  ОБРАЗОВАНИЯ И НАУКИ РФ  ОТ 17 ОКТЯБРЯ 2013 Г. N 1155 "ОБ УТВЕРЖДЕНИИ ФЕДЕРАЛЬНОГО ГОСУДАРСТВЕННОГО ОБРАЗОВАТЕЛЬНОГО СТАНДАРТА ДОШКОЛЬНОГО ОБРАЗОВАНИЯ" </vt:lpstr>
      <vt:lpstr>Цели и задачи музыкального развития, отвечающие насущным запросам ребёнка:  ● создание музыкальным руководителем условий, предоставляющих возможности каждому ребенку проявить свои индивидуальные способности при общении с музыкой;  ● творческое развитие природной музыкальности ребенка;  ● высвобождение первичной креативности, создание условий для спонтанных творческих проявлений;  ● помощь в формировании внутреннего мира и самопознании (эмоционально-психическое развитие и психокоррекция).           </vt:lpstr>
      <vt:lpstr>Дифференциация в переводе с латинского «difference» означает разделение, расслоение целого на различные части, формы, ступени.   Дифференцированное обучение - это форма организации образовательного процесса, при которой педагог, а в данном случае, музыкальный руководитель, работая с группой детей, учитывает наличие у них каких-либо значимых для учебного процесса качеств (гомогенная группа) и это также часть общей дидактической системы, которая обеспечивает специализацию образовательного процесса для различных групп детей. </vt:lpstr>
      <vt:lpstr>Дифференциация обучения (дифференцированный подход в обучении) - это создание разнообразных условий обучения для различных образовательных учреждений, групп с целью учета особенностей их контингента; это комплекс методических, психолого-педагогических и организационно-управленческих мероприятий, обеспечивающих обучение в гомогенных группах. </vt:lpstr>
      <vt:lpstr>Цель дифференциации:   - обучение каждого на уровне его возможностей, способностей;  - адаптация обучения к особенностям различных групп детей.  </vt:lpstr>
      <vt:lpstr>Цели дифференциации по И.Унту :  – обучающая цель - содействие реализации учебно-воспитательных программ посредством повышения уровня знаний и навыков каждого ребенка в отдельности, уменьшение его отставания, углубление и расширение знаний исходя из интересов и способностей умственного и психологического развития;  – развивающая цель - формирование и развитие логического мышления дошкольников, умение трудиться при опоре на зону ближайшего развития;  – воспитывающая цель - создание предпосылок для развития интересов и способностей ребенка.  </vt:lpstr>
      <vt:lpstr>Дифференциация по характерным индивидуально-психологическим особенностям детей:    - по уровню умственного развития (уровню достижений);  - возрастному составу (разновозрастные группы);  - по полу (мужские, женские, смешанные группы, команды);  - личностно-психологическим типам (типу мышления, темпераменту);  - уровню здоровья (физкультурные группы, группы ослабленного зрения, слуха);  - области интересов (музыкальные, хореографические, языковые, математические и т.д.).        </vt:lpstr>
      <vt:lpstr>Положительные аспекты уровня умственного развития дифференциации:    – исключаются не оправданные и нецелесообразные для общества «уравниловка» и усреднение детей;  - у воспитателя появляется возможность помогать слабому, уделять внимание сильному; отсутствие в группе отстающих снимает необходимость в снижении общего уровня преподавания;  - появляется возможность более эффективно работать с трудными детьми, плохо адаптирующимися к общественным нормам; реализуется желание сильных детей быстрее и глубже продвигаться в образовании; - повышается уровень «Я - концепции»: сильные утверждаются в своих способностях, слабые получают возможность испытывать радость от успеха, избавиться от комплекса неполноценности; - повышается уровень мотивации обучения в сильных группах;  - в группе, где собраны одинаковые дети, ребенку легче обучаться. </vt:lpstr>
      <vt:lpstr>Отрицательные аспекты уровневой дифференциации:   - деление детей по уровню развития негуманно (слабые лишаются возможности тянуться за более сильными, поучать от них помощь, соревноваться с ними; высвечивается социально-экономическое неравенство; перевод в слабые группы воспринимается детьми как унижение их достоинства);  - несовершенство диагностики приводит порой к тому, что в ряд слабых переводятся неординарные дети;  - понижается уровень «Я - концепции» (в элитарных группах возникает иллюзия исключительности, эгоистический комплекс; в слабых группах снижается уровень самооценки, появляется установка на фатальность своей слабости);  - понижается уровень мотивации ученья в слабых группах. </vt:lpstr>
      <vt:lpstr>Задачи мониторинга:  - Сбор, обработка и анализ информации по различным аспектам воспитательно-образовательного процесса; - Принятие мер по усилению положительных и ослаблению отрицательных факторов, влияющих на воспитательно-образовательный процесс; - Оценить степень продвижения дошкольника в образовательной программе и эффективность педагогического воздействия; - Наметить при необходимости индивидуальный маршрут  (для  детей - инвалидов обязательно) образовательной работы для максимального раскрытия детской личности. </vt:lpstr>
      <vt:lpstr>Слайд 14</vt:lpstr>
      <vt:lpstr>Слайд 15</vt:lpstr>
      <vt:lpstr>Слайд 16</vt:lpstr>
      <vt:lpstr>Первая группа 12% воспитанников  –это «сложные» дети  без нормативно оформленного диагноза,  - дети с ограниченными возможностями здоровья, в нашем учреждении это дети с тяжёлыми нарушениями речи  - дети-инвалиды.  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Вторая группа – это 88%  дети, успешно усваивающие образовательную программу в рамках стандарта дошкольного образования.  Индивидуальный подход предполагает постоянное варьирование заданий на занятии, использование заданий различной сложности.  Для одних детей использование заданий повышенной сложности. Для других – временно-облегченное (использование таких приемов, как поощрение, подбадривание; применение заданий, заранее рассчитанных на успешное выполнение), таким образом, каждый ребенок выполняет то задание, которое ему посильно. </vt:lpstr>
      <vt:lpstr>Приемы индивидуально-дифференцированного подхода при обучении пению:    1) пение фраз песен по подгруппам; 2) пение без сопровождения; 3) постоянное усложнение и вариативность певческих заданий; 4) игровые приемы (в основном, в форме «эхо»); 5) чередование пения «вслух» и «про себя»; 6) моделирование направления движения мелодии; 7) выполнение песен с простейшим ритмическим сопровождением на детских музыкальных инструментах; 8) исполнение мелодического аккомпанемента. </vt:lpstr>
      <vt:lpstr>Слайд 27</vt:lpstr>
      <vt:lpstr>курс «Синтез искусств»</vt:lpstr>
      <vt:lpstr>Цель  курса «Синтез искусств»     -общеэстетическое развитие дошкольников средствами изобразительной художественно-творческой деятельности,   -приобщение к достижениям мировой художественной культуры в контексте различных видов искусства.</vt:lpstr>
      <vt:lpstr>Линия-мелодия-движение</vt:lpstr>
      <vt:lpstr>Слайд 31</vt:lpstr>
      <vt:lpstr>          Третья группа – это дети, которые выделяются яркими, очевидными иногда выдающимися достижениями в той или иной деятельности. По другому – одарённые дети.   В практической работе с детьми вместо понятия «одаренный ребенок» следует использовать понятие «признаки одаренности ребенка» или «ребенок с признаками одаренности». </vt:lpstr>
      <vt:lpstr>Слайд 33</vt:lpstr>
      <vt:lpstr>Слайд 34</vt:lpstr>
      <vt:lpstr>Слайд 35</vt:lpstr>
      <vt:lpstr>Слайд 36</vt:lpstr>
      <vt:lpstr>Слайд 37</vt:lpstr>
      <vt:lpstr>Творческий проект «Фабрика звёзд «Ивушка»</vt:lpstr>
      <vt:lpstr>Слайд 39</vt:lpstr>
      <vt:lpstr>Принцип «Мини-макса»- максимум содержания, даже сверх программы для тех, кто может и хочет научиться (в том числе и музыкально одарённых детей, не имеющих возможность обучаться дополнительно) и программный минимум – для всех с учётом природных способностей и психолого-физиологического развития.                         А.А. Леонтьев «Педагогика здравого смысла» </vt:lpstr>
      <vt:lpstr>    Данный подход позволяет не просто реализовать индивидуально-дифференцированный принцип в отборе содержания и применении технологий и методик музыкального развития детей, но и, по нашему мнению, является эффективным в достижении результатов:   -благотворно влияет на компенсаторные функции детей с ОВЗ, даёт толчок в устранении недостатков в развитии, позволяет проявить себя, как творчески-формирующуюся личность;         </vt:lpstr>
      <vt:lpstr>- обеспечивает подготовленность дошкольников, в соответствии с собственным темпом усвоения материала и с учетом индивидуальных особенностей восприятия;   - предупреждает возможное отставание и ликвидации пробелов в знаниях и умениях, приобретенных ранее;   - развивает самостоятельность в решении обучающих и творческих задач;   - формирует устойчивый интерес к тому или иному виду музыкальной деятельности;  - обеспечивает полноценную подготовку к обучению в школе.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114</cp:revision>
  <dcterms:created xsi:type="dcterms:W3CDTF">2020-02-19T06:18:33Z</dcterms:created>
  <dcterms:modified xsi:type="dcterms:W3CDTF">2022-06-06T13:38:27Z</dcterms:modified>
</cp:coreProperties>
</file>